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1452" r:id="rId2"/>
    <p:sldId id="1559" r:id="rId3"/>
    <p:sldId id="1556" r:id="rId4"/>
    <p:sldId id="1560" r:id="rId5"/>
    <p:sldId id="1557" r:id="rId6"/>
    <p:sldId id="1558" r:id="rId7"/>
    <p:sldId id="1561" r:id="rId8"/>
    <p:sldId id="1562" r:id="rId9"/>
    <p:sldId id="1544" r:id="rId10"/>
    <p:sldId id="1546" r:id="rId11"/>
    <p:sldId id="1534" r:id="rId12"/>
    <p:sldId id="1566" r:id="rId13"/>
    <p:sldId id="1543" r:id="rId14"/>
    <p:sldId id="1555" r:id="rId15"/>
    <p:sldId id="1565" r:id="rId16"/>
    <p:sldId id="1564" r:id="rId17"/>
    <p:sldId id="1563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00000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rgbClr val="000000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rgbClr val="000000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rgbClr val="000000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rgbClr val="000000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9FF"/>
    <a:srgbClr val="0000FF"/>
    <a:srgbClr val="99FFCC"/>
    <a:srgbClr val="982135"/>
    <a:srgbClr val="FFFF66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3" autoAdjust="0"/>
    <p:restoredTop sz="91404" autoAdjust="0"/>
  </p:normalViewPr>
  <p:slideViewPr>
    <p:cSldViewPr>
      <p:cViewPr>
        <p:scale>
          <a:sx n="66" d="100"/>
          <a:sy n="66" d="100"/>
        </p:scale>
        <p:origin x="-3228" y="-130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Equinox Presentation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1A47E16-C977-4A19-AF2F-E7E953B5F2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6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D9502D7-F24D-4E85-8B20-FE3637396B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315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750F1-E11D-433A-A271-D29D861D988C}" type="slidenum">
              <a:rPr lang="en-GB" smtClean="0"/>
              <a:pPr>
                <a:defRPr/>
              </a:pPr>
              <a:t>1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 in each dataset – generate, store and analyse</a:t>
            </a:r>
          </a:p>
          <a:p>
            <a:r>
              <a:rPr lang="en-GB" dirty="0" smtClean="0"/>
              <a:t>Major challenge in making sense of multiple</a:t>
            </a:r>
            <a:r>
              <a:rPr lang="en-GB" baseline="0" dirty="0" smtClean="0"/>
              <a:t> datasets  - meaningful integration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8EC76-00D9-40E6-8FAC-0BB4CE16029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502D7-F24D-4E85-8B20-FE3637396B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7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many experimental</a:t>
            </a:r>
            <a:r>
              <a:rPr lang="en-GB" baseline="0" dirty="0" smtClean="0"/>
              <a:t> types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502D7-F24D-4E85-8B20-FE3637396B5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4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57188" y="214313"/>
            <a:ext cx="1785937" cy="107156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endParaRPr lang="en-US">
              <a:latin typeface="Helvetica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4282" y="142876"/>
            <a:ext cx="8715436" cy="1285860"/>
          </a:xfrm>
          <a:prstGeom prst="rect">
            <a:avLst/>
          </a:prstGeom>
          <a:solidFill>
            <a:srgbClr val="DDDDD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1" tIns="44447" rIns="90481" bIns="44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1" tIns="44447" rIns="90481" bIns="44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endParaRPr lang="en-GB" smtClean="0"/>
          </a:p>
        </p:txBody>
      </p:sp>
      <p:pic>
        <p:nvPicPr>
          <p:cNvPr id="1031" name="Picture 9" descr="CfB-logo-Text-GreyBackgroun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304800"/>
            <a:ext cx="10668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ic-logo-greyback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304800"/>
            <a:ext cx="1752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6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213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2135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2135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2135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2135"/>
          </a:solidFill>
          <a:latin typeface="Helvetic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82135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82135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82135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82135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82135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82135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82135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xfordjournals.org/nar/database/c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ebi.ac.uk/ena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mgm.stanford.edu/biochem/gfx/images/brown_arrayimage.jpg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hyperlink" Target="http://images.google.co.uk/imgres?imgurl=http://www.abdn.ac.uk/ims/imaging/images/confocal/osteoblast3.jpg&amp;imgrefurl=http://www.abdn.ac.uk/ims/imaging/confocal_images2.shtml&amp;h=512&amp;w=512&amp;sz=22&amp;hl=en&amp;start=25&amp;tbnid=ATdFGEcgOCk4JM:&amp;tbnh=131&amp;tbnw=131&amp;prev=/images?q=confocal+imaging&amp;start=20&amp;ndsp=20&amp;svnum=100&amp;hl=en&amp;rls=GGLG,GGLG:2005-37,GGLG:en&amp;sa=N" TargetMode="External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218.JPG"/>
          <p:cNvPicPr>
            <a:picLocks noChangeAspect="1"/>
          </p:cNvPicPr>
          <p:nvPr/>
        </p:nvPicPr>
        <p:blipFill>
          <a:blip r:embed="rId3" cstate="print">
            <a:lum bright="6000" contrast="-4000"/>
          </a:blip>
          <a:srcRect l="9251" t="7884"/>
          <a:stretch>
            <a:fillRect/>
          </a:stretch>
        </p:blipFill>
        <p:spPr>
          <a:xfrm>
            <a:off x="-828600" y="-164304"/>
            <a:ext cx="10404649" cy="70223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161187"/>
            <a:ext cx="75243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The Imperial College Tissue Bank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A searchable catalogue  for tissues, research projects and  data outcomes</a:t>
            </a:r>
          </a:p>
          <a:p>
            <a:endParaRPr lang="en-GB" dirty="0" smtClean="0">
              <a:solidFill>
                <a:srgbClr val="FFFFFF"/>
              </a:solidFill>
            </a:endParaRPr>
          </a:p>
          <a:p>
            <a:r>
              <a:rPr lang="en-GB" sz="2400" dirty="0" smtClean="0">
                <a:solidFill>
                  <a:srgbClr val="FFFFFF"/>
                </a:solidFill>
              </a:rPr>
              <a:t>Prof Gerry Thomas  - Dept. Surgery &amp; Cancer</a:t>
            </a:r>
          </a:p>
          <a:p>
            <a:r>
              <a:rPr lang="en-GB" sz="2400" dirty="0" smtClean="0">
                <a:solidFill>
                  <a:srgbClr val="FFFFFF"/>
                </a:solidFill>
              </a:rPr>
              <a:t>The Bioinformatics Support Service </a:t>
            </a:r>
          </a:p>
          <a:p>
            <a:r>
              <a:rPr lang="en-GB" sz="2400" dirty="0" smtClean="0">
                <a:solidFill>
                  <a:srgbClr val="FFFFFF"/>
                </a:solidFill>
              </a:rPr>
              <a:t>- Dept. Life Sciences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4270" y="5445094"/>
            <a:ext cx="42724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Contact: </a:t>
            </a:r>
            <a:br>
              <a:rPr lang="en-GB" sz="2000" dirty="0" smtClean="0">
                <a:solidFill>
                  <a:srgbClr val="FFFFFF"/>
                </a:solidFill>
              </a:rPr>
            </a:br>
            <a:r>
              <a:rPr lang="en-GB" sz="2000" dirty="0" smtClean="0">
                <a:solidFill>
                  <a:srgbClr val="FFFFFF"/>
                </a:solidFill>
              </a:rPr>
              <a:t>geraldine.thomas@imperial.ac.uk</a:t>
            </a:r>
          </a:p>
          <a:p>
            <a:r>
              <a:rPr lang="en-GB" sz="2000" dirty="0" smtClean="0">
                <a:solidFill>
                  <a:srgbClr val="FFFFFF"/>
                </a:solidFill>
              </a:rPr>
              <a:t>s.butcher@imperial.ac.uk</a:t>
            </a:r>
          </a:p>
          <a:p>
            <a:r>
              <a:rPr lang="en-GB" sz="2000" dirty="0" smtClean="0">
                <a:solidFill>
                  <a:srgbClr val="FFFFFF"/>
                </a:solidFill>
              </a:rPr>
              <a:t>www.imperial.ac.uk/bioinfsupport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14" name="Picture 13" descr="cisbio-logo-final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60648"/>
            <a:ext cx="1412776" cy="14127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Formats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5" y="1628800"/>
            <a:ext cx="7814625" cy="3190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142455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/>
              <a:t>Even for one experimental type, many file formats</a:t>
            </a:r>
          </a:p>
          <a:p>
            <a:r>
              <a:rPr lang="en-GB" sz="2400" b="0" dirty="0"/>
              <a:t>m</a:t>
            </a:r>
            <a:r>
              <a:rPr lang="en-GB" sz="2400" b="0" dirty="0" smtClean="0"/>
              <a:t>ay be human readable, require require specific software,  proprietary or open source….. and Excel spreadsheets </a:t>
            </a:r>
          </a:p>
          <a:p>
            <a:endParaRPr lang="en-GB" dirty="0"/>
          </a:p>
        </p:txBody>
      </p:sp>
      <p:pic>
        <p:nvPicPr>
          <p:cNvPr id="6" name="Picture 5" descr="cisbio-logo-final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015" y="11663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Repositories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NAR online Molecular Biology Database </a:t>
            </a:r>
            <a:r>
              <a:rPr lang="en-GB" dirty="0" smtClean="0"/>
              <a:t>Collection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www.oxfordjournals.org/nar/database/c/</a:t>
            </a:r>
            <a:r>
              <a:rPr lang="en-GB" dirty="0"/>
              <a:t> </a:t>
            </a:r>
            <a:r>
              <a:rPr lang="en-GB" dirty="0" smtClean="0"/>
              <a:t> currently </a:t>
            </a:r>
            <a:r>
              <a:rPr lang="en-GB" dirty="0"/>
              <a:t>1552 </a:t>
            </a:r>
            <a:r>
              <a:rPr lang="en-GB" dirty="0" smtClean="0"/>
              <a:t>databases</a:t>
            </a:r>
          </a:p>
          <a:p>
            <a:r>
              <a:rPr lang="en-GB" dirty="0" smtClean="0"/>
              <a:t>Limited by data domain or origin or both</a:t>
            </a:r>
          </a:p>
          <a:p>
            <a:r>
              <a:rPr lang="en-GB" dirty="0"/>
              <a:t>One project may require data submission to &gt;1 </a:t>
            </a:r>
            <a:endParaRPr lang="en-GB" dirty="0" smtClean="0"/>
          </a:p>
          <a:p>
            <a:r>
              <a:rPr lang="en-GB" dirty="0" smtClean="0"/>
              <a:t>May cross-reference data-sets across databases</a:t>
            </a:r>
            <a:endParaRPr lang="en-GB" dirty="0"/>
          </a:p>
          <a:p>
            <a:r>
              <a:rPr lang="en-GB" dirty="0" smtClean="0"/>
              <a:t>Each has its own format and metadata requirements</a:t>
            </a:r>
          </a:p>
          <a:p>
            <a:r>
              <a:rPr lang="en-GB" dirty="0" smtClean="0"/>
              <a:t>Some are manually curated, many are not</a:t>
            </a:r>
          </a:p>
          <a:p>
            <a:r>
              <a:rPr lang="en-GB" dirty="0" smtClean="0"/>
              <a:t>Data submission may be a requirement for journal publication</a:t>
            </a:r>
            <a:endParaRPr lang="en-GB" dirty="0"/>
          </a:p>
        </p:txBody>
      </p:sp>
      <p:pic>
        <p:nvPicPr>
          <p:cNvPr id="4" name="Picture 3" descr="cisbio-logo-fina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5015" y="11663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9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-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www.ebi.ac.uk/ena/home</a:t>
            </a:r>
            <a:r>
              <a:rPr lang="en-GB" dirty="0" smtClean="0"/>
              <a:t>      since 1980</a:t>
            </a:r>
            <a:endParaRPr lang="en-GB" dirty="0"/>
          </a:p>
          <a:p>
            <a:r>
              <a:rPr lang="en-GB" dirty="0" smtClean="0"/>
              <a:t>Genes, genomes (assembled sequences), </a:t>
            </a:r>
            <a:r>
              <a:rPr lang="en-GB" dirty="0"/>
              <a:t>raw DNA </a:t>
            </a:r>
            <a:r>
              <a:rPr lang="en-GB" dirty="0" smtClean="0"/>
              <a:t>sequence, annotations </a:t>
            </a:r>
          </a:p>
          <a:p>
            <a:r>
              <a:rPr lang="en-GB" dirty="0" smtClean="0"/>
              <a:t>3 reporting standards of its own, 5 community-based minimum reporting standards</a:t>
            </a:r>
          </a:p>
          <a:p>
            <a:r>
              <a:rPr lang="en-GB" dirty="0" smtClean="0"/>
              <a:t>Has own XML-based submission system</a:t>
            </a:r>
          </a:p>
          <a:p>
            <a:r>
              <a:rPr lang="en-GB" dirty="0" smtClean="0"/>
              <a:t>Large datasets can take weeks to prepare/validate and generate 100’s of thousands of lines of XML, TB </a:t>
            </a:r>
          </a:p>
          <a:p>
            <a:r>
              <a:rPr lang="en-GB" dirty="0" smtClean="0"/>
              <a:t>Stable accession numbers and versioning</a:t>
            </a:r>
          </a:p>
          <a:p>
            <a:r>
              <a:rPr lang="en-GB" dirty="0"/>
              <a:t> </a:t>
            </a:r>
            <a:r>
              <a:rPr lang="en-GB" dirty="0" smtClean="0"/>
              <a:t>Can protect submissions behind embargo and/or </a:t>
            </a:r>
            <a:r>
              <a:rPr lang="en-GB" smtClean="0"/>
              <a:t>ethics panels (EGPA)</a:t>
            </a:r>
            <a:endParaRPr lang="en-GB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620688"/>
            <a:ext cx="5238750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 descr="cisbio-logo-final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015" y="116632"/>
            <a:ext cx="1368152" cy="1368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97143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1" dirty="0" smtClean="0"/>
              <a:t>(Example)</a:t>
            </a:r>
            <a:endParaRPr lang="en-GB" sz="1800" b="0" i="1" dirty="0"/>
          </a:p>
        </p:txBody>
      </p:sp>
    </p:spTree>
    <p:extLst>
      <p:ext uri="{BB962C8B-B14F-4D97-AF65-F5344CB8AC3E}">
        <p14:creationId xmlns:p14="http://schemas.microsoft.com/office/powerpoint/2010/main" val="10070048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Specialised Local Repositories</a:t>
            </a:r>
            <a:endParaRPr lang="en-GB" dirty="0"/>
          </a:p>
        </p:txBody>
      </p:sp>
      <p:pic>
        <p:nvPicPr>
          <p:cNvPr id="4" name="Picture 89" descr="C:\E\IC_images\2014\Figure 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0" y="1437972"/>
            <a:ext cx="3710746" cy="24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72012"/>
            <a:ext cx="2301875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insigh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191" y="3964845"/>
            <a:ext cx="3780085" cy="2595818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66" y="2372923"/>
            <a:ext cx="2435225" cy="214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4361" y="6021288"/>
            <a:ext cx="13266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35595" y="3938198"/>
            <a:ext cx="22907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aseline="0" dirty="0">
                <a:latin typeface="+mn-lt"/>
              </a:rPr>
              <a:t>Chernobyl Tissue Bank</a:t>
            </a:r>
            <a:br>
              <a:rPr lang="en-GB" sz="1600" baseline="0" dirty="0">
                <a:latin typeface="+mn-lt"/>
              </a:rPr>
            </a:br>
            <a:r>
              <a:rPr lang="en-GB" sz="1600" baseline="0" dirty="0">
                <a:latin typeface="+mn-lt"/>
              </a:rPr>
              <a:t>IC Tissue Bank</a:t>
            </a:r>
            <a:endParaRPr lang="en-GB" sz="16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20688"/>
            <a:ext cx="2625458" cy="2139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309320"/>
            <a:ext cx="1244153" cy="387788"/>
          </a:xfrm>
          <a:prstGeom prst="rect">
            <a:avLst/>
          </a:prstGeom>
        </p:spPr>
      </p:pic>
      <p:pic>
        <p:nvPicPr>
          <p:cNvPr id="12" name="Picture 11" descr="cisbio-logo-final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5015" y="116632"/>
            <a:ext cx="1368152" cy="13681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5936" y="2759329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err="1" smtClean="0"/>
              <a:t>MRIdb</a:t>
            </a:r>
            <a:endParaRPr lang="en-GB" sz="20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1222718" y="546971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/>
              <a:t>OMERO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158856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15416"/>
            <a:ext cx="8532440" cy="7440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1952" y="0"/>
            <a:ext cx="581152" cy="1512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320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9512" y="116632"/>
            <a:ext cx="8964488" cy="2376264"/>
          </a:xfrm>
          <a:prstGeom prst="rect">
            <a:avLst/>
          </a:prstGeom>
          <a:solidFill>
            <a:srgbClr val="FFFF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665"/>
            <a:ext cx="9030163" cy="48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386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2420888"/>
          </a:xfrm>
          <a:prstGeom prst="rect">
            <a:avLst/>
          </a:prstGeom>
          <a:solidFill>
            <a:srgbClr val="FFFF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71400"/>
            <a:ext cx="7766926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045" y="35046"/>
            <a:ext cx="9036496" cy="2736304"/>
          </a:xfrm>
          <a:prstGeom prst="rect">
            <a:avLst/>
          </a:prstGeom>
          <a:solidFill>
            <a:srgbClr val="FFFF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182"/>
            <a:ext cx="9144000" cy="60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89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#1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062664" cy="4114800"/>
          </a:xfrm>
        </p:spPr>
        <p:txBody>
          <a:bodyPr/>
          <a:lstStyle/>
          <a:p>
            <a:r>
              <a:rPr lang="en-GB" dirty="0" smtClean="0"/>
              <a:t>Tissue </a:t>
            </a:r>
            <a:r>
              <a:rPr lang="en-GB" dirty="0"/>
              <a:t>bank infrastructure (ICHTB) </a:t>
            </a:r>
            <a:r>
              <a:rPr lang="en-GB" dirty="0" smtClean="0"/>
              <a:t>allows </a:t>
            </a:r>
            <a:r>
              <a:rPr lang="en-GB" dirty="0"/>
              <a:t>staff to collect diverse biological material from patients treated within Imperial NHS </a:t>
            </a:r>
            <a:r>
              <a:rPr lang="en-GB" dirty="0" smtClean="0"/>
              <a:t>Trust www.imperial.ac.uk/tissuebank</a:t>
            </a:r>
            <a:endParaRPr lang="en-GB" dirty="0"/>
          </a:p>
          <a:p>
            <a:r>
              <a:rPr lang="en-GB" dirty="0" smtClean="0"/>
              <a:t>Also hosts </a:t>
            </a:r>
            <a:r>
              <a:rPr lang="en-GB" dirty="0"/>
              <a:t>a large number of epidemiological cohort studies that are of international </a:t>
            </a:r>
            <a:r>
              <a:rPr lang="en-GB" dirty="0" smtClean="0"/>
              <a:t>importance e.g. </a:t>
            </a:r>
            <a:br>
              <a:rPr lang="en-GB" dirty="0" smtClean="0"/>
            </a:br>
            <a:r>
              <a:rPr lang="en-GB" dirty="0" smtClean="0"/>
              <a:t>Chernobyl </a:t>
            </a:r>
            <a:r>
              <a:rPr lang="en-GB" dirty="0"/>
              <a:t>Tissue </a:t>
            </a:r>
            <a:r>
              <a:rPr lang="en-GB" dirty="0" smtClean="0"/>
              <a:t>Bank www.chernobyltissuebank.org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ontains </a:t>
            </a:r>
            <a:r>
              <a:rPr lang="en-GB" dirty="0"/>
              <a:t>over 58,000 </a:t>
            </a:r>
            <a:r>
              <a:rPr lang="en-GB" dirty="0" smtClean="0"/>
              <a:t>samples </a:t>
            </a:r>
            <a:r>
              <a:rPr lang="en-GB" dirty="0"/>
              <a:t>from over 15,000 different </a:t>
            </a:r>
            <a:r>
              <a:rPr lang="en-GB" dirty="0" smtClean="0"/>
              <a:t>patients</a:t>
            </a:r>
          </a:p>
          <a:p>
            <a:r>
              <a:rPr lang="en-GB" dirty="0" smtClean="0"/>
              <a:t>To date 23,000 samples </a:t>
            </a:r>
            <a:r>
              <a:rPr lang="en-GB" dirty="0"/>
              <a:t>issued to </a:t>
            </a:r>
            <a:r>
              <a:rPr lang="en-GB" dirty="0" smtClean="0"/>
              <a:t>researchers</a:t>
            </a:r>
          </a:p>
          <a:p>
            <a:r>
              <a:rPr lang="en-GB" dirty="0" smtClean="0"/>
              <a:t> </a:t>
            </a:r>
            <a:r>
              <a:rPr lang="en-GB" dirty="0"/>
              <a:t>U</a:t>
            </a:r>
            <a:r>
              <a:rPr lang="en-GB" dirty="0" smtClean="0"/>
              <a:t>sed </a:t>
            </a:r>
            <a:r>
              <a:rPr lang="en-GB" dirty="0"/>
              <a:t>in 433 different research studies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cisbio-logo-fina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1867" y="116632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8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#2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</a:t>
            </a:r>
            <a:r>
              <a:rPr lang="en-GB" dirty="0"/>
              <a:t>studies </a:t>
            </a:r>
            <a:r>
              <a:rPr lang="en-GB" dirty="0" smtClean="0"/>
              <a:t>have </a:t>
            </a:r>
            <a:r>
              <a:rPr lang="en-GB" dirty="0"/>
              <a:t>appropriate ethics approvals and where appropriate, </a:t>
            </a:r>
            <a:r>
              <a:rPr lang="en-GB" dirty="0" err="1"/>
              <a:t>Caldicott</a:t>
            </a:r>
            <a:r>
              <a:rPr lang="en-GB" dirty="0"/>
              <a:t> Guardian </a:t>
            </a:r>
            <a:r>
              <a:rPr lang="en-GB" dirty="0" smtClean="0"/>
              <a:t>agreement</a:t>
            </a:r>
          </a:p>
          <a:p>
            <a:r>
              <a:rPr lang="en-GB" dirty="0" smtClean="0"/>
              <a:t>Information </a:t>
            </a:r>
            <a:r>
              <a:rPr lang="en-GB" dirty="0"/>
              <a:t>held about the donors, who have to give consent for their tissue to be held, is anonymized at source in accordance with the Human Tissue </a:t>
            </a:r>
            <a:r>
              <a:rPr lang="en-GB" dirty="0" smtClean="0"/>
              <a:t>act </a:t>
            </a:r>
          </a:p>
          <a:p>
            <a:r>
              <a:rPr lang="en-GB" dirty="0" smtClean="0"/>
              <a:t>ICHTB is the </a:t>
            </a:r>
            <a:r>
              <a:rPr lang="en-GB" dirty="0"/>
              <a:t>first UK tissue bank to be granted approval to link its data on specimens </a:t>
            </a:r>
            <a:r>
              <a:rPr lang="en-GB" dirty="0" smtClean="0"/>
              <a:t>with </a:t>
            </a:r>
            <a:r>
              <a:rPr lang="en-GB" dirty="0"/>
              <a:t>data from the English National Cancer </a:t>
            </a:r>
            <a:r>
              <a:rPr lang="en-GB" dirty="0" smtClean="0"/>
              <a:t>Registry – patient outcomes</a:t>
            </a:r>
          </a:p>
          <a:p>
            <a:r>
              <a:rPr lang="en-GB" dirty="0"/>
              <a:t>Role-based access to </a:t>
            </a:r>
            <a:r>
              <a:rPr lang="en-GB" dirty="0" smtClean="0"/>
              <a:t>underlying database </a:t>
            </a:r>
            <a:r>
              <a:rPr lang="en-GB" dirty="0"/>
              <a:t>with secure </a:t>
            </a:r>
            <a:r>
              <a:rPr lang="en-GB" dirty="0" smtClean="0"/>
              <a:t>web-based interfaces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cisbio-logo-fina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9924" y="116632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85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690864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issue </a:t>
            </a:r>
            <a:r>
              <a:rPr lang="en-GB" dirty="0"/>
              <a:t>bank staff record </a:t>
            </a:r>
            <a:r>
              <a:rPr lang="en-GB" dirty="0" smtClean="0"/>
              <a:t>information on </a:t>
            </a:r>
            <a:r>
              <a:rPr lang="en-GB" dirty="0"/>
              <a:t>specimens, operations and </a:t>
            </a:r>
            <a:r>
              <a:rPr lang="en-GB" dirty="0" smtClean="0"/>
              <a:t>donors </a:t>
            </a:r>
          </a:p>
          <a:p>
            <a:r>
              <a:rPr lang="en-GB" dirty="0"/>
              <a:t>S</a:t>
            </a:r>
            <a:r>
              <a:rPr lang="en-GB" dirty="0" smtClean="0"/>
              <a:t>eparate </a:t>
            </a:r>
            <a:r>
              <a:rPr lang="en-GB" dirty="0"/>
              <a:t>interface </a:t>
            </a:r>
            <a:r>
              <a:rPr lang="en-GB" dirty="0" smtClean="0"/>
              <a:t>allows </a:t>
            </a:r>
            <a:r>
              <a:rPr lang="en-GB" dirty="0"/>
              <a:t>researchers to search </a:t>
            </a:r>
            <a:r>
              <a:rPr lang="en-GB" dirty="0" smtClean="0"/>
              <a:t>database </a:t>
            </a:r>
            <a:r>
              <a:rPr lang="en-GB" dirty="0"/>
              <a:t>for biological samples </a:t>
            </a:r>
            <a:r>
              <a:rPr lang="en-GB" dirty="0" smtClean="0"/>
              <a:t>useful for their research</a:t>
            </a:r>
          </a:p>
          <a:p>
            <a:r>
              <a:rPr lang="en-GB" dirty="0" smtClean="0"/>
              <a:t>Request made to </a:t>
            </a:r>
            <a:r>
              <a:rPr lang="en-GB" dirty="0"/>
              <a:t>use </a:t>
            </a:r>
            <a:r>
              <a:rPr lang="en-GB" dirty="0" smtClean="0"/>
              <a:t>specific samples </a:t>
            </a:r>
            <a:r>
              <a:rPr lang="en-GB" dirty="0"/>
              <a:t>in a research </a:t>
            </a:r>
            <a:r>
              <a:rPr lang="en-GB" dirty="0" smtClean="0"/>
              <a:t>study (funded </a:t>
            </a:r>
            <a:r>
              <a:rPr lang="en-GB" dirty="0"/>
              <a:t>by </a:t>
            </a:r>
            <a:r>
              <a:rPr lang="en-GB" dirty="0" smtClean="0"/>
              <a:t>diverse means incl. RCUK, charities) </a:t>
            </a:r>
            <a:br>
              <a:rPr lang="en-GB" dirty="0" smtClean="0"/>
            </a:br>
            <a:r>
              <a:rPr lang="en-GB" dirty="0" smtClean="0"/>
              <a:t>Once approved, samples issued for research</a:t>
            </a:r>
          </a:p>
          <a:p>
            <a:r>
              <a:rPr lang="en-GB" dirty="0" smtClean="0"/>
              <a:t>Data  are generated </a:t>
            </a:r>
            <a:r>
              <a:rPr lang="en-GB" dirty="0"/>
              <a:t>from the samples in a variety of </a:t>
            </a:r>
            <a:r>
              <a:rPr lang="en-GB" dirty="0" smtClean="0"/>
              <a:t>ways – and are subject to funders’ data sharing policies</a:t>
            </a:r>
          </a:p>
          <a:p>
            <a:r>
              <a:rPr lang="en-GB" dirty="0" smtClean="0"/>
              <a:t>Data are also of use to future research particularly since samples are irreplaceable</a:t>
            </a:r>
          </a:p>
          <a:p>
            <a:endParaRPr lang="en-GB" dirty="0" smtClean="0"/>
          </a:p>
        </p:txBody>
      </p:sp>
      <p:pic>
        <p:nvPicPr>
          <p:cNvPr id="4" name="Picture 3" descr="cisbio-logo-fina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9257" y="116632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9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r>
              <a:rPr lang="en-GB" dirty="0" smtClean="0"/>
              <a:t>Extend the tissue bank infrastructure to offer a searchable data catalogue for research data arising from tissue bank samples</a:t>
            </a:r>
          </a:p>
          <a:p>
            <a:r>
              <a:rPr lang="en-GB" dirty="0" smtClean="0"/>
              <a:t>Data repository for key datasets not already submitted to public repositories, also derived/analysed data formats of particular interest</a:t>
            </a:r>
          </a:p>
          <a:p>
            <a:r>
              <a:rPr lang="en-GB" dirty="0"/>
              <a:t>Tie to funding information – grant codes, project </a:t>
            </a:r>
            <a:r>
              <a:rPr lang="en-GB" dirty="0" smtClean="0"/>
              <a:t>title</a:t>
            </a:r>
            <a:endParaRPr lang="en-GB" dirty="0"/>
          </a:p>
          <a:p>
            <a:r>
              <a:rPr lang="en-GB" dirty="0" smtClean="0"/>
              <a:t>Bring </a:t>
            </a:r>
            <a:r>
              <a:rPr lang="en-GB" dirty="0"/>
              <a:t>together stable accession numbers for data stored in public repositories,  access to ‘locally stored dark data’, publications, summaries, </a:t>
            </a:r>
            <a:r>
              <a:rPr lang="en-GB" dirty="0" smtClean="0"/>
              <a:t>SOPs</a:t>
            </a:r>
          </a:p>
          <a:p>
            <a:r>
              <a:rPr lang="en-GB" dirty="0" smtClean="0"/>
              <a:t>Deposition to data catalogue becomes requirement </a:t>
            </a:r>
            <a:r>
              <a:rPr lang="en-GB" dirty="0"/>
              <a:t>of accessing any tissue </a:t>
            </a:r>
            <a:r>
              <a:rPr lang="en-GB" dirty="0" smtClean="0"/>
              <a:t>samples</a:t>
            </a:r>
            <a:endParaRPr lang="en-GB" dirty="0"/>
          </a:p>
        </p:txBody>
      </p:sp>
      <p:pic>
        <p:nvPicPr>
          <p:cNvPr id="4" name="Picture 3" descr="cisbio-logo-fina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7003" y="4890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9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062664" cy="4114800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xemplar exists in </a:t>
            </a:r>
            <a:r>
              <a:rPr lang="en-GB" dirty="0"/>
              <a:t>the smaller Chernobyl Tissue Bank 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ome </a:t>
            </a:r>
            <a:r>
              <a:rPr lang="en-GB" dirty="0"/>
              <a:t>of </a:t>
            </a:r>
            <a:r>
              <a:rPr lang="en-GB" dirty="0" smtClean="0"/>
              <a:t>this </a:t>
            </a:r>
            <a:r>
              <a:rPr lang="en-GB" dirty="0"/>
              <a:t>software infrastructure </a:t>
            </a:r>
            <a:r>
              <a:rPr lang="en-GB" dirty="0" smtClean="0"/>
              <a:t>can </a:t>
            </a:r>
            <a:r>
              <a:rPr lang="en-GB" dirty="0"/>
              <a:t>be repurposed </a:t>
            </a:r>
            <a:endParaRPr lang="en-GB" dirty="0" smtClean="0"/>
          </a:p>
          <a:p>
            <a:r>
              <a:rPr lang="en-GB" dirty="0"/>
              <a:t>U</a:t>
            </a:r>
            <a:r>
              <a:rPr lang="en-GB" dirty="0" smtClean="0"/>
              <a:t>ses </a:t>
            </a:r>
            <a:r>
              <a:rPr lang="en-GB" dirty="0"/>
              <a:t>community metadata standards where they exist </a:t>
            </a:r>
            <a:r>
              <a:rPr lang="en-GB" dirty="0" smtClean="0"/>
              <a:t>(see </a:t>
            </a:r>
            <a:r>
              <a:rPr lang="en-GB" dirty="0"/>
              <a:t>http://</a:t>
            </a:r>
            <a:r>
              <a:rPr lang="en-GB" dirty="0" smtClean="0"/>
              <a:t>mibbi.sourceforge.net/portal.shtml)</a:t>
            </a:r>
          </a:p>
          <a:p>
            <a:r>
              <a:rPr lang="en-GB" dirty="0"/>
              <a:t>A</a:t>
            </a:r>
            <a:r>
              <a:rPr lang="en-GB" dirty="0" smtClean="0"/>
              <a:t>lso link to associated publications</a:t>
            </a:r>
          </a:p>
          <a:p>
            <a:r>
              <a:rPr lang="en-GB" dirty="0" smtClean="0"/>
              <a:t>We maintain a number of existing specialised data repositories e.g. OMERO for imaging that could be linked</a:t>
            </a:r>
          </a:p>
          <a:p>
            <a:r>
              <a:rPr lang="en-GB" dirty="0" smtClean="0"/>
              <a:t>We frequently work with the common public data repositories and are very familiar with their requirements/formats/metadata</a:t>
            </a:r>
            <a:endParaRPr lang="en-GB" dirty="0"/>
          </a:p>
        </p:txBody>
      </p:sp>
      <p:pic>
        <p:nvPicPr>
          <p:cNvPr id="4" name="Picture 3" descr="cisbio-logo-fina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5410" y="0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83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r>
              <a:rPr lang="en-GB" dirty="0" smtClean="0"/>
              <a:t>MULTIPLE - sample types, study types per sample, </a:t>
            </a:r>
            <a:br>
              <a:rPr lang="en-GB" dirty="0" smtClean="0"/>
            </a:br>
            <a:r>
              <a:rPr lang="en-GB" dirty="0" smtClean="0"/>
              <a:t>                     data types per study</a:t>
            </a:r>
          </a:p>
          <a:p>
            <a:r>
              <a:rPr lang="en-GB" dirty="0" smtClean="0"/>
              <a:t>MULTIPLE - bio-data file formats, metadata </a:t>
            </a:r>
            <a:br>
              <a:rPr lang="en-GB" dirty="0" smtClean="0"/>
            </a:br>
            <a:r>
              <a:rPr lang="en-GB" dirty="0" smtClean="0"/>
              <a:t>                     standards, public repositories</a:t>
            </a:r>
          </a:p>
          <a:p>
            <a:r>
              <a:rPr lang="en-GB" dirty="0"/>
              <a:t> </a:t>
            </a:r>
            <a:r>
              <a:rPr lang="en-GB" dirty="0" smtClean="0"/>
              <a:t>data in public repositories may itself be held behind ethics/privacy panel</a:t>
            </a:r>
          </a:p>
          <a:p>
            <a:endParaRPr lang="en-GB" dirty="0"/>
          </a:p>
          <a:p>
            <a:r>
              <a:rPr lang="en-GB" dirty="0" smtClean="0"/>
              <a:t>SO – this prototype will provide specialised data </a:t>
            </a:r>
            <a:br>
              <a:rPr lang="en-GB" dirty="0" smtClean="0"/>
            </a:br>
            <a:r>
              <a:rPr lang="en-GB" dirty="0" smtClean="0"/>
              <a:t>         upload templates for key data types initially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isbio-logo-fina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4490" y="23607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60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Many Data Areas</a:t>
            </a:r>
            <a:endParaRPr lang="en-GB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1646238" cy="105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6116" y="2500306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/>
              <a:t>Genome sequencing</a:t>
            </a:r>
            <a:endParaRPr lang="en-GB" sz="2000" b="0" dirty="0"/>
          </a:p>
        </p:txBody>
      </p:sp>
      <p:pic>
        <p:nvPicPr>
          <p:cNvPr id="6" name="Picture 40" descr="osteoblast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1571612"/>
            <a:ext cx="1000132" cy="10001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00958" y="2786058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/>
              <a:t>imaging</a:t>
            </a:r>
            <a:endParaRPr lang="en-GB" sz="2000" b="0" dirty="0"/>
          </a:p>
        </p:txBody>
      </p:sp>
      <p:pic>
        <p:nvPicPr>
          <p:cNvPr id="8" name="Picture 19" descr="brown_array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571612"/>
            <a:ext cx="1285884" cy="884443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285720" y="2428868"/>
            <a:ext cx="161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/>
              <a:t>RNA profiles</a:t>
            </a:r>
            <a:endParaRPr lang="en-GB" sz="2000" b="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/>
          <a:srcRect r="19403"/>
          <a:stretch>
            <a:fillRect/>
          </a:stretch>
        </p:blipFill>
        <p:spPr bwMode="auto">
          <a:xfrm>
            <a:off x="214282" y="3500438"/>
            <a:ext cx="1663700" cy="122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4786322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/>
              <a:t>Protein profiles</a:t>
            </a:r>
            <a:endParaRPr lang="en-GB" sz="2000" b="0" dirty="0"/>
          </a:p>
        </p:txBody>
      </p:sp>
      <p:pic>
        <p:nvPicPr>
          <p:cNvPr id="12" name="Picture 11" descr="nmr_spectrum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182" y="5357826"/>
            <a:ext cx="1404934" cy="113799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643306" y="6457890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/>
              <a:t>Metabolic profiles</a:t>
            </a:r>
            <a:endParaRPr lang="en-GB" sz="20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5143512"/>
            <a:ext cx="1318497" cy="928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57983" y="6150114"/>
            <a:ext cx="2286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 smtClean="0"/>
              <a:t>Protein interaction </a:t>
            </a:r>
          </a:p>
          <a:p>
            <a:pPr algn="ctr"/>
            <a:r>
              <a:rPr lang="en-GB" sz="2000" b="0" dirty="0" smtClean="0"/>
              <a:t>studies</a:t>
            </a:r>
            <a:endParaRPr lang="en-GB" sz="2000" b="0" dirty="0"/>
          </a:p>
        </p:txBody>
      </p:sp>
      <p:pic>
        <p:nvPicPr>
          <p:cNvPr id="16" name="Picture 4" descr="C:\DOCUME~1\dmh1\LOCALS~1\Temp\scl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5357826"/>
            <a:ext cx="1832110" cy="106327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0" y="6457890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/>
              <a:t>Large-scale field studies</a:t>
            </a:r>
            <a:endParaRPr lang="en-GB" sz="2000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2714612" y="3214686"/>
            <a:ext cx="3518913" cy="707886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b="0" dirty="0" smtClean="0"/>
              <a:t>Improved understanding</a:t>
            </a:r>
          </a:p>
          <a:p>
            <a:pPr algn="ctr"/>
            <a:r>
              <a:rPr lang="en-GB" sz="2000" b="0" dirty="0" smtClean="0"/>
              <a:t>of  complex biological system</a:t>
            </a:r>
            <a:endParaRPr lang="en-GB" sz="2000" b="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3357562"/>
            <a:ext cx="147314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715272" y="4214818"/>
            <a:ext cx="959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/>
              <a:t>GWAS</a:t>
            </a:r>
            <a:endParaRPr lang="en-GB" sz="2000" b="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000232" y="3786190"/>
            <a:ext cx="714380" cy="15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6357950" y="2571744"/>
            <a:ext cx="785818" cy="50006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0800000">
            <a:off x="6643702" y="3643314"/>
            <a:ext cx="642942" cy="15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251323" y="5035561"/>
            <a:ext cx="500066" cy="15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143108" y="4714884"/>
            <a:ext cx="714380" cy="50006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 flipH="1">
            <a:off x="2000232" y="2714620"/>
            <a:ext cx="571504" cy="57150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0800000">
            <a:off x="6643702" y="4786322"/>
            <a:ext cx="714380" cy="57150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4429918" y="3071016"/>
            <a:ext cx="428628" cy="15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214546" y="3929066"/>
            <a:ext cx="5143536" cy="707886"/>
          </a:xfrm>
          <a:prstGeom prst="rect">
            <a:avLst/>
          </a:prstGeom>
          <a:solidFill>
            <a:srgbClr val="FF66CC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Challenges in primary analyses (smaller) AND in meaningful integration (huge)</a:t>
            </a:r>
            <a:endParaRPr lang="en-GB" sz="2000" dirty="0"/>
          </a:p>
        </p:txBody>
      </p:sp>
      <p:pic>
        <p:nvPicPr>
          <p:cNvPr id="29" name="Picture 28" descr="cisbio-logo-final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75015" y="11663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3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Bio-Data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62472"/>
            <a:ext cx="8496944" cy="4114800"/>
          </a:xfrm>
        </p:spPr>
        <p:txBody>
          <a:bodyPr/>
          <a:lstStyle/>
          <a:p>
            <a:r>
              <a:rPr lang="en-GB" dirty="0" smtClean="0"/>
              <a:t>30+ minimum reporting guidelines for diverse areas of biological and biomedical data</a:t>
            </a:r>
          </a:p>
          <a:p>
            <a:r>
              <a:rPr lang="en-GB" dirty="0" smtClean="0"/>
              <a:t>Few cross experimental types – </a:t>
            </a:r>
            <a:r>
              <a:rPr lang="en-GB" i="1" dirty="0" smtClean="0"/>
              <a:t>confusion, fragmentation</a:t>
            </a:r>
          </a:p>
          <a:p>
            <a:r>
              <a:rPr lang="en-GB" dirty="0" smtClean="0"/>
              <a:t>Differing levels of use and maturity</a:t>
            </a:r>
          </a:p>
          <a:p>
            <a:r>
              <a:rPr lang="en-GB" dirty="0" smtClean="0"/>
              <a:t>‘Minimum’ can still be huge – ‘just enough’ movement</a:t>
            </a:r>
          </a:p>
          <a:p>
            <a:r>
              <a:rPr lang="en-GB" dirty="0" smtClean="0"/>
              <a:t>Multiple standard formats for reporting e.g. MAGE-ML</a:t>
            </a:r>
          </a:p>
          <a:p>
            <a:r>
              <a:rPr lang="en-GB" dirty="0" smtClean="0"/>
              <a:t>Not always easy to find  associated tools to help use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03369"/>
            <a:ext cx="1721768" cy="5251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5736" y="549362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/>
              <a:t>http://mibbi.sourceforge.net/portal.shtml</a:t>
            </a:r>
          </a:p>
        </p:txBody>
      </p:sp>
      <p:pic>
        <p:nvPicPr>
          <p:cNvPr id="10" name="Picture 9" descr="cisbio-logo-final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015" y="11663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8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n_1_20_Aug02">
  <a:themeElements>
    <a:clrScheme name="">
      <a:dk1>
        <a:srgbClr val="000000"/>
      </a:dk1>
      <a:lt1>
        <a:srgbClr val="114FFB"/>
      </a:lt1>
      <a:dk2>
        <a:srgbClr val="0033CC"/>
      </a:dk2>
      <a:lt2>
        <a:srgbClr val="919191"/>
      </a:lt2>
      <a:accent1>
        <a:srgbClr val="618FFD"/>
      </a:accent1>
      <a:accent2>
        <a:srgbClr val="00AE00"/>
      </a:accent2>
      <a:accent3>
        <a:srgbClr val="AAB2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inn_1_20_Aug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40000"/>
            <a:lumOff val="60000"/>
          </a:schemeClr>
        </a:solidFill>
        <a:ln>
          <a:headEnd type="none" w="sm" len="sm"/>
          <a:tailEnd type="none" w="sm" len="sm"/>
        </a:ln>
      </a:spPr>
      <a:bodyPr vert="horz" wrap="square" lIns="90487" tIns="44450" rIns="90487" bIns="4445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Finn_1_20_Aug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n_1_20_Aug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n_1_20_Aug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n_1_20_Aug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n_1_20_Au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n_1_20_Au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n_1_20_Au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62C1AA0010A4C9DB9C5B98D899B33" ma:contentTypeVersion="0" ma:contentTypeDescription="Create a new document." ma:contentTypeScope="" ma:versionID="22f63be89f3a9e3a72589e42391a27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119FF2-9EDF-4F19-87EA-20290B98798C}"/>
</file>

<file path=customXml/itemProps2.xml><?xml version="1.0" encoding="utf-8"?>
<ds:datastoreItem xmlns:ds="http://schemas.openxmlformats.org/officeDocument/2006/customXml" ds:itemID="{74CC3634-18B3-4688-AD43-E7632C4A773B}"/>
</file>

<file path=customXml/itemProps3.xml><?xml version="1.0" encoding="utf-8"?>
<ds:datastoreItem xmlns:ds="http://schemas.openxmlformats.org/officeDocument/2006/customXml" ds:itemID="{C2C89FA5-44F6-4407-AE5C-3779921884FF}"/>
</file>

<file path=docProps/app.xml><?xml version="1.0" encoding="utf-8"?>
<Properties xmlns="http://schemas.openxmlformats.org/officeDocument/2006/extended-properties" xmlns:vt="http://schemas.openxmlformats.org/officeDocument/2006/docPropsVTypes">
  <Template>C:\PWF\Finn_1_20_Aug02.ppt</Template>
  <TotalTime>17522</TotalTime>
  <Words>674</Words>
  <Application>Microsoft Office PowerPoint</Application>
  <PresentationFormat>On-screen Show (4:3)</PresentationFormat>
  <Paragraphs>96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Finn_1_20_Aug02</vt:lpstr>
      <vt:lpstr>PowerPoint Presentation</vt:lpstr>
      <vt:lpstr>Background #1</vt:lpstr>
      <vt:lpstr>Background #2</vt:lpstr>
      <vt:lpstr>Existing Workflow</vt:lpstr>
      <vt:lpstr>Objectives</vt:lpstr>
      <vt:lpstr>PowerPoint Presentation</vt:lpstr>
      <vt:lpstr>Challenges</vt:lpstr>
      <vt:lpstr>Many Data Areas</vt:lpstr>
      <vt:lpstr>Bio-Data Standards</vt:lpstr>
      <vt:lpstr>Data Formats</vt:lpstr>
      <vt:lpstr>Public Repositories</vt:lpstr>
      <vt:lpstr>Example - </vt:lpstr>
      <vt:lpstr>Specialised Local Repositories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Watson, Linda M</cp:lastModifiedBy>
  <cp:revision>912</cp:revision>
  <cp:lastPrinted>1601-01-01T00:00:00Z</cp:lastPrinted>
  <dcterms:created xsi:type="dcterms:W3CDTF">1601-01-01T00:00:00Z</dcterms:created>
  <dcterms:modified xsi:type="dcterms:W3CDTF">2014-09-03T10:03:17Z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0x010100C6162C1AA0010A4C9DB9C5B98D899B33</vt:lpwstr>
  </property>
</Properties>
</file>